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C4ED3E0-C2F0-4B31-B1B1-697DF81B4E99}">
  <a:tblStyle styleId="{6C4ED3E0-C2F0-4B31-B1B1-697DF81B4E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51e6b3bf2_0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51e6b3bf2_0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5493b0f9e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5493b0f9e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53ec778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53ec778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51e6b3bf2_0_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51e6b3bf2_0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51e6b3bf2_0_8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651e6b3bf2_0_8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65493083d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65493083d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51e6b3bf2_0_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51e6b3bf2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51e6b3bf2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51e6b3bf2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51e6b3bf2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51e6b3bf2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51e6b3bf2_0_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51e6b3bf2_0_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51e6b3bf2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51e6b3bf2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40910fa1a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40910fa1a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51e6b3bf2_0_7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51e6b3bf2_0_7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40910fa1a_3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40910fa1a_3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51e6b3bf2_0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51e6b3bf2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5493b0f9e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65493b0f9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3316900" y="981563"/>
            <a:ext cx="4602900" cy="8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Rube Goldberg Team</a:t>
            </a:r>
            <a:endParaRPr sz="4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 rotWithShape="1">
          <a:blip r:embed="rId3">
            <a:alphaModFix/>
          </a:blip>
          <a:srcRect b="10289" l="0" r="0" t="0"/>
          <a:stretch/>
        </p:blipFill>
        <p:spPr>
          <a:xfrm>
            <a:off x="95275" y="0"/>
            <a:ext cx="2245850" cy="16824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2828650" y="325475"/>
            <a:ext cx="55794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Midpoint Presentation</a:t>
            </a:r>
            <a:endParaRPr b="1" sz="4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0" y="2349300"/>
            <a:ext cx="5341200" cy="25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Jassem Alhaddad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(Project Manager)</a:t>
            </a:r>
            <a:endParaRPr i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 Alrashidi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Client Contact)</a:t>
            </a:r>
            <a:endParaRPr i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Omar Aldhafeeri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Web Developer)</a:t>
            </a:r>
            <a:endParaRPr i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Ali Almari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(Documents Manager)</a:t>
            </a:r>
            <a:endParaRPr i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Mohammed Albanaqi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Equipment Manager)</a:t>
            </a:r>
            <a:endParaRPr i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Abdullah Alsayeh</a:t>
            </a:r>
            <a:r>
              <a:rPr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1" lang="en" sz="2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i="1" lang="en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Budget Liaison)</a:t>
            </a:r>
            <a:endParaRPr i="1" sz="2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4695550" y="1682400"/>
            <a:ext cx="18456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Fall</a:t>
            </a:r>
            <a:r>
              <a:rPr lang="en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2019</a:t>
            </a:r>
            <a:endParaRPr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2020" y="2494750"/>
            <a:ext cx="4004680" cy="211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8725" y="53050"/>
            <a:ext cx="5579251" cy="27243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3"/>
          <p:cNvSpPr txBox="1"/>
          <p:nvPr/>
        </p:nvSpPr>
        <p:spPr>
          <a:xfrm>
            <a:off x="7300800" y="4794525"/>
            <a:ext cx="42024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154100" y="383975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Snail Cam</a:t>
            </a:r>
            <a:endParaRPr/>
          </a:p>
        </p:txBody>
      </p:sp>
      <p:sp>
        <p:nvSpPr>
          <p:cNvPr id="172" name="Google Shape;172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3D print the snail cam in library.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 Torsional spring instead of spring.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Stepper motor to make the cam rotates.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/>
          <p:nvPr>
            <p:ph type="title"/>
          </p:nvPr>
        </p:nvSpPr>
        <p:spPr>
          <a:xfrm>
            <a:off x="249375" y="1976463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4000"/>
              <a:t>Labeled Image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23"/>
          <p:cNvPicPr preferRelativeResize="0"/>
          <p:nvPr/>
        </p:nvPicPr>
        <p:blipFill rotWithShape="1">
          <a:blip r:embed="rId3">
            <a:alphaModFix/>
          </a:blip>
          <a:srcRect b="0" l="0" r="21685" t="0"/>
          <a:stretch/>
        </p:blipFill>
        <p:spPr>
          <a:xfrm>
            <a:off x="4674625" y="724200"/>
            <a:ext cx="4101875" cy="3822726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4974975" y="4652500"/>
            <a:ext cx="3649200" cy="4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Figure 3: lever 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-193125" y="301050"/>
            <a:ext cx="3702600" cy="105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Schedule</a:t>
            </a:r>
            <a:endParaRPr sz="4800"/>
          </a:p>
        </p:txBody>
      </p:sp>
      <p:sp>
        <p:nvSpPr>
          <p:cNvPr id="186" name="Google Shape;186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433075" y="1291625"/>
            <a:ext cx="4350000" cy="8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aleway"/>
                <a:ea typeface="Raleway"/>
                <a:cs typeface="Raleway"/>
                <a:sym typeface="Raleway"/>
              </a:rPr>
              <a:t>Gantt Chart</a:t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7292500" y="4765100"/>
            <a:ext cx="1656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10785"/>
          <a:stretch/>
        </p:blipFill>
        <p:spPr>
          <a:xfrm>
            <a:off x="271975" y="413816"/>
            <a:ext cx="8600054" cy="4315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/>
          <p:nvPr>
            <p:ph type="title"/>
          </p:nvPr>
        </p:nvSpPr>
        <p:spPr>
          <a:xfrm>
            <a:off x="745950" y="2193588"/>
            <a:ext cx="2963100" cy="75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Budget</a:t>
            </a:r>
            <a:endParaRPr sz="4800"/>
          </a:p>
        </p:txBody>
      </p:sp>
      <p:sp>
        <p:nvSpPr>
          <p:cNvPr id="195" name="Google Shape;195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96" name="Google Shape;196;p25"/>
          <p:cNvGraphicFramePr/>
          <p:nvPr/>
        </p:nvGraphicFramePr>
        <p:xfrm>
          <a:off x="4644175" y="136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{6C4ED3E0-C2F0-4B31-B1B1-697DF81B4E99}</a:tableStyleId>
              </a:tblPr>
              <a:tblGrid>
                <a:gridCol w="2223925"/>
                <a:gridCol w="2223925"/>
              </a:tblGrid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Expense Details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FFFFFF"/>
                          </a:solidFill>
                        </a:rPr>
                        <a:t>Cost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Total Budget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1500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Anticipated Expenses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1000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Actual Expenses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489.30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1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FFFFFF"/>
                          </a:solidFill>
                        </a:rPr>
                        <a:t>Resulting Balance</a:t>
                      </a:r>
                      <a:endParaRPr sz="15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FFFF"/>
                          </a:solidFill>
                        </a:rPr>
                        <a:t>1010.7</a:t>
                      </a:r>
                      <a:endParaRPr sz="1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7" name="Google Shape;197;p25"/>
          <p:cNvSpPr txBox="1"/>
          <p:nvPr/>
        </p:nvSpPr>
        <p:spPr>
          <a:xfrm>
            <a:off x="1001850" y="2949900"/>
            <a:ext cx="24513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 u="sng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We are currently on schedule</a:t>
            </a:r>
            <a:endParaRPr b="1" sz="1200" u="sng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5"/>
          <p:cNvSpPr txBox="1"/>
          <p:nvPr/>
        </p:nvSpPr>
        <p:spPr>
          <a:xfrm>
            <a:off x="6947175" y="4761950"/>
            <a:ext cx="19041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BOM</a:t>
            </a:r>
            <a:endParaRPr/>
          </a:p>
        </p:txBody>
      </p:sp>
      <p:sp>
        <p:nvSpPr>
          <p:cNvPr id="205" name="Google Shape;205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b="-2609" l="0" r="0" t="-3909"/>
          <a:stretch/>
        </p:blipFill>
        <p:spPr>
          <a:xfrm>
            <a:off x="4635500" y="68500"/>
            <a:ext cx="4435025" cy="507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7"/>
          <p:cNvSpPr txBox="1"/>
          <p:nvPr>
            <p:ph type="title"/>
          </p:nvPr>
        </p:nvSpPr>
        <p:spPr>
          <a:xfrm>
            <a:off x="276925" y="2139450"/>
            <a:ext cx="4045200" cy="86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References</a:t>
            </a:r>
            <a:endParaRPr sz="4800"/>
          </a:p>
        </p:txBody>
      </p:sp>
      <p:sp>
        <p:nvSpPr>
          <p:cNvPr id="212" name="Google Shape;212;p2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" name="Google Shape;213;p27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7"/>
          <p:cNvSpPr txBox="1"/>
          <p:nvPr/>
        </p:nvSpPr>
        <p:spPr>
          <a:xfrm>
            <a:off x="4694000" y="62050"/>
            <a:ext cx="4352700" cy="46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[1]BarD Software s.r.o, “Build - GanttProject Docs,” </a:t>
            </a:r>
            <a:r>
              <a:rPr i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Ganttproject.biz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2018. [Online].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https://docs.ganttproject.biz/development/build/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‌</a:t>
            </a:r>
            <a:endParaRPr sz="11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[2]“Rube Goldberg – Home of the Official Rube Goldberg Machine Contests.” </a:t>
            </a:r>
            <a:r>
              <a:rPr i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Rubegoldberg.Com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2018, www.rubegoldberg.com/. Accessed 11 July 2019.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[3]</a:t>
            </a:r>
            <a:r>
              <a:rPr i="1"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Nau.Edu</a:t>
            </a: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,2019,nau.edu/visual-identity-guide/wp-content/uploads/sites/121/2018/09/NAU_Acronym_Horiz_1Line-281_3514-1024x50.png. Accessed 11 July 2019.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Build native PowerPoint timelines online. (n.d.). Retrieved from https://online.officetimeline.com/app/#/file/6399a039-18ea-4125-a30c-e2b765eb7412/gantt-view.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‌</a:t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type="title"/>
          </p:nvPr>
        </p:nvSpPr>
        <p:spPr>
          <a:xfrm>
            <a:off x="423600" y="1800750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Questions?</a:t>
            </a:r>
            <a:endParaRPr sz="7200"/>
          </a:p>
        </p:txBody>
      </p:sp>
      <p:sp>
        <p:nvSpPr>
          <p:cNvPr id="220" name="Google Shape;220;p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Overview</a:t>
            </a:r>
            <a:endParaRPr sz="4800"/>
          </a:p>
        </p:txBody>
      </p:sp>
      <p:sp>
        <p:nvSpPr>
          <p:cNvPr id="87" name="Google Shape;87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4572000" y="0"/>
            <a:ext cx="4872300" cy="48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 Description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Labeled Image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Updates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CAD Model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Moving Forward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Schedule (Gantt Chart)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Budget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BOM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Reference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7336275" y="4776300"/>
            <a:ext cx="19902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Jassem Alhaddad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0" name="Google Shape;90;p14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276400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Project Description</a:t>
            </a:r>
            <a:endParaRPr sz="4800"/>
          </a:p>
        </p:txBody>
      </p:sp>
      <p:sp>
        <p:nvSpPr>
          <p:cNvPr id="96" name="Google Shape;96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4696700" y="468600"/>
            <a:ext cx="4350000" cy="42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Rube Goldberg is a machine that performs a very simple task in a very complex fashion, usually including a chain reaction.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objective is to create a reliable and resettable machine of Rube Goldberg steps. 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7292500" y="4765100"/>
            <a:ext cx="1656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Jassem Alhaddad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276400" y="2396700"/>
            <a:ext cx="4045200" cy="834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Labeled Image</a:t>
            </a:r>
            <a:endParaRPr sz="4000"/>
          </a:p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7304300" y="4791050"/>
            <a:ext cx="1904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Jassem Alhaddad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1474700"/>
            <a:ext cx="4572000" cy="219411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5696150" y="3668800"/>
            <a:ext cx="2462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Figure 1: Hair Dryer Step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>
            <a:off x="5378900" y="3381575"/>
            <a:ext cx="448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Google Shape;111;p16"/>
          <p:cNvCxnSpPr/>
          <p:nvPr/>
        </p:nvCxnSpPr>
        <p:spPr>
          <a:xfrm flipH="1">
            <a:off x="7951750" y="2013600"/>
            <a:ext cx="284400" cy="66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Google Shape;112;p16"/>
          <p:cNvCxnSpPr/>
          <p:nvPr/>
        </p:nvCxnSpPr>
        <p:spPr>
          <a:xfrm flipH="1" rot="10800000">
            <a:off x="5909550" y="3014800"/>
            <a:ext cx="405000" cy="4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Google Shape;113;p16"/>
          <p:cNvCxnSpPr/>
          <p:nvPr/>
        </p:nvCxnSpPr>
        <p:spPr>
          <a:xfrm rot="10800000">
            <a:off x="5756350" y="2396700"/>
            <a:ext cx="0" cy="229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Google Shape;114;p16"/>
          <p:cNvCxnSpPr/>
          <p:nvPr/>
        </p:nvCxnSpPr>
        <p:spPr>
          <a:xfrm flipH="1">
            <a:off x="6500600" y="2082300"/>
            <a:ext cx="853500" cy="3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Google Shape;115;p16"/>
          <p:cNvCxnSpPr/>
          <p:nvPr/>
        </p:nvCxnSpPr>
        <p:spPr>
          <a:xfrm flipH="1">
            <a:off x="8750450" y="2396700"/>
            <a:ext cx="43800" cy="35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Google Shape;116;p16"/>
          <p:cNvSpPr txBox="1"/>
          <p:nvPr/>
        </p:nvSpPr>
        <p:spPr>
          <a:xfrm>
            <a:off x="8049125" y="1650000"/>
            <a:ext cx="6456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Ramp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7238650" y="1650000"/>
            <a:ext cx="997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Hair Dryer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8296250" y="1912650"/>
            <a:ext cx="9522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Stepper Motor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4784975" y="3140775"/>
            <a:ext cx="70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Base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402500" y="2867038"/>
            <a:ext cx="7077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Cart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5503150" y="2571750"/>
            <a:ext cx="506400" cy="3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Net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7035225" y="3310825"/>
            <a:ext cx="796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Chain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 flipH="1" rot="10800000">
            <a:off x="7474500" y="3118775"/>
            <a:ext cx="142200" cy="28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276400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Labeled Image</a:t>
            </a:r>
            <a:endParaRPr sz="4800"/>
          </a:p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7304300" y="4791050"/>
            <a:ext cx="1904100" cy="2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Jassem Alhaddad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5536450" y="4037900"/>
            <a:ext cx="2807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Figure 2: Water Fills a Tank Step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5275" y="488537"/>
            <a:ext cx="2441909" cy="354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Updates</a:t>
            </a:r>
            <a:endParaRPr sz="4800"/>
          </a:p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4168425" y="0"/>
            <a:ext cx="5033700" cy="48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has been accomplished since last semester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there any changes to the design? What caused those changes?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Provide visual evidence of the differences between the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Summer 19 proposed design and now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7336275" y="4776300"/>
            <a:ext cx="19902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Ali Almari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>
            <p:ph type="title"/>
          </p:nvPr>
        </p:nvSpPr>
        <p:spPr>
          <a:xfrm>
            <a:off x="265500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CAD Model</a:t>
            </a:r>
            <a:endParaRPr sz="4800"/>
          </a:p>
        </p:txBody>
      </p:sp>
      <p:sp>
        <p:nvSpPr>
          <p:cNvPr id="148" name="Google Shape;14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19"/>
          <p:cNvSpPr txBox="1"/>
          <p:nvPr/>
        </p:nvSpPr>
        <p:spPr>
          <a:xfrm>
            <a:off x="7336275" y="4776300"/>
            <a:ext cx="19902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Ali Almari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073" y="135949"/>
            <a:ext cx="3476977" cy="468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276400" y="19126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Moving Forward</a:t>
            </a:r>
            <a:endParaRPr sz="4800"/>
          </a:p>
        </p:txBody>
      </p:sp>
      <p:sp>
        <p:nvSpPr>
          <p:cNvPr id="157" name="Google Shape;157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4321600" y="0"/>
            <a:ext cx="4350000" cy="42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Discuss the new Analytical Analyses for your project and how they affected your design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is left in the manufacturing of the design?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Detailed plans for testing the design.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7292500" y="4765100"/>
            <a:ext cx="1656000" cy="2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4986275" y="4453750"/>
            <a:ext cx="506400" cy="51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Dominos</a:t>
            </a:r>
            <a:endParaRPr/>
          </a:p>
        </p:txBody>
      </p:sp>
      <p:sp>
        <p:nvSpPr>
          <p:cNvPr id="166" name="Google Shape;166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Put more dominos to allow the hammer to reach the nearest one.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Connect the stepper motor to dual motor driver.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